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95" autoAdjust="0"/>
    <p:restoredTop sz="94660"/>
  </p:normalViewPr>
  <p:slideViewPr>
    <p:cSldViewPr snapToGrid="0">
      <p:cViewPr varScale="1">
        <p:scale>
          <a:sx n="109" d="100"/>
          <a:sy n="109" d="100"/>
        </p:scale>
        <p:origin x="13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3/30/2022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3/30/2022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3/30/2022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3/30/2022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3/30/2022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3/30/2022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3/30/2022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3/30/2022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3/30/2022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3/30/2022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3/30/2022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3/30/2022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3/30/2022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3/30/2022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3/30/2022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827860" cy="615553"/>
          </a:xfrm>
          <a:prstGeom prst="rect">
            <a:avLst/>
          </a:prstGeom>
        </p:spPr>
        <p:txBody>
          <a:bodyPr wrap="none">
            <a:spAutoFit/>
          </a:bodyPr>
          <a:lstStyle/>
          <a:p>
            <a:r>
              <a:rPr lang="en-US" sz="1700" b="1" dirty="0">
                <a:solidFill>
                  <a:prstClr val="white"/>
                </a:solidFill>
              </a:rPr>
              <a:t>LMRFC Forecasts Issued Morning of March 30, 2022</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7073" y="136195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2935" y="327815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7077" y="246406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12935" y="382509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63506" y="1271979"/>
            <a:ext cx="11205784" cy="3416320"/>
          </a:xfrm>
          <a:prstGeom prst="rect">
            <a:avLst/>
          </a:prstGeom>
          <a:noFill/>
        </p:spPr>
        <p:txBody>
          <a:bodyPr wrap="square" rtlCol="0">
            <a:spAutoFit/>
          </a:bodyPr>
          <a:lstStyle/>
          <a:p>
            <a:r>
              <a:rPr lang="en-US" dirty="0">
                <a:solidFill>
                  <a:prstClr val="black"/>
                </a:solidFill>
              </a:rPr>
              <a:t>Rainfall is expected over the middle and lower Mississippi Valley today.  During the next several days, minor rises are forecast on the Mississippi River above the confluence with the Ohio River.  This rise will only slow recessions on the lower Mississippi River. </a:t>
            </a:r>
          </a:p>
          <a:p>
            <a:endParaRPr lang="en-US" dirty="0">
              <a:solidFill>
                <a:prstClr val="black"/>
              </a:solidFill>
            </a:endParaRPr>
          </a:p>
          <a:p>
            <a:r>
              <a:rPr lang="en-US" dirty="0">
                <a:solidFill>
                  <a:prstClr val="black"/>
                </a:solidFill>
              </a:rPr>
              <a:t>On the lower Mississippi River, minor flooding should end at Natchez, </a:t>
            </a:r>
            <a:r>
              <a:rPr lang="en-US">
                <a:solidFill>
                  <a:prstClr val="black"/>
                </a:solidFill>
              </a:rPr>
              <a:t>MS by </a:t>
            </a:r>
            <a:r>
              <a:rPr lang="en-US" dirty="0">
                <a:solidFill>
                  <a:prstClr val="black"/>
                </a:solidFill>
              </a:rPr>
              <a:t>tomorrow and Red River Landing, LA should fall below flood stage by the second week in April. </a:t>
            </a:r>
          </a:p>
          <a:p>
            <a:endParaRPr lang="en-US" dirty="0">
              <a:solidFill>
                <a:prstClr val="black"/>
              </a:solidFill>
            </a:endParaRPr>
          </a:p>
          <a:p>
            <a:r>
              <a:rPr lang="en-US" dirty="0">
                <a:solidFill>
                  <a:prstClr val="black"/>
                </a:solidFill>
              </a:rPr>
              <a:t>Rainfall today may cause some renewed minor flooding over smaller tributaries in Arkansas, Louisiana, and Mississippi. </a:t>
            </a:r>
          </a:p>
          <a:p>
            <a:endParaRPr lang="en-US" dirty="0">
              <a:solidFill>
                <a:prstClr val="black"/>
              </a:solidFill>
            </a:endParaRPr>
          </a:p>
          <a:p>
            <a:r>
              <a:rPr lang="en-US" dirty="0">
                <a:solidFill>
                  <a:prstClr val="black"/>
                </a:solidFill>
              </a:rPr>
              <a:t>The 16 day future rainfall guidance continues to show a couple of rises on the lower Ohio River through the middle of April.  The guidance is showing crests on the lower Ohio River being below flood levels.  The rises would prolong flooding at Red River Landing, LA and extend elevated levels on the lower Mississippi River through late April.     </a:t>
            </a: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30 2022 @  11:00 am CDT</a:t>
            </a:r>
          </a:p>
        </p:txBody>
      </p:sp>
      <p:grpSp>
        <p:nvGrpSpPr>
          <p:cNvPr id="52" name="Group 51"/>
          <p:cNvGrpSpPr/>
          <p:nvPr/>
        </p:nvGrpSpPr>
        <p:grpSpPr>
          <a:xfrm>
            <a:off x="1207807"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25.8’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028700" y="2135753"/>
            <a:ext cx="3900350" cy="949779"/>
            <a:chOff x="461644" y="2806880"/>
            <a:chExt cx="2964926"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21.5’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62490" y="3281721"/>
              <a:ext cx="196408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5 days </a:t>
              </a:r>
            </a:p>
          </p:txBody>
        </p:sp>
      </p:grpSp>
      <p:grpSp>
        <p:nvGrpSpPr>
          <p:cNvPr id="128" name="Group 127"/>
          <p:cNvGrpSpPr/>
          <p:nvPr/>
        </p:nvGrpSpPr>
        <p:grpSpPr>
          <a:xfrm>
            <a:off x="448408" y="4201425"/>
            <a:ext cx="3942094" cy="949779"/>
            <a:chOff x="461644" y="2806880"/>
            <a:chExt cx="2978192"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48.5’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397377" y="3273219"/>
              <a:ext cx="2042459"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 Tomorrow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29.2’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578333" y="3192228"/>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 over the next 5 days </a:t>
              </a:r>
            </a:p>
          </p:txBody>
        </p:sp>
      </p:grpSp>
      <p:grpSp>
        <p:nvGrpSpPr>
          <p:cNvPr id="166" name="Group 165"/>
          <p:cNvGrpSpPr/>
          <p:nvPr/>
        </p:nvGrpSpPr>
        <p:grpSpPr>
          <a:xfrm>
            <a:off x="7426917" y="4227149"/>
            <a:ext cx="3709716" cy="949779"/>
            <a:chOff x="461644" y="2806880"/>
            <a:chExt cx="3178248" cy="949779"/>
          </a:xfrm>
        </p:grpSpPr>
        <p:sp>
          <p:nvSpPr>
            <p:cNvPr id="167" name="Rounded Rectangle 166"/>
            <p:cNvSpPr/>
            <p:nvPr/>
          </p:nvSpPr>
          <p:spPr>
            <a:xfrm>
              <a:off x="461644" y="2806880"/>
              <a:ext cx="313846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40.0’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47244" y="3243114"/>
              <a:ext cx="20926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1" y="1592626"/>
            <a:ext cx="1782601"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702076" y="3525303"/>
            <a:ext cx="1041206" cy="1058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136170" y="4710797"/>
            <a:ext cx="1325007" cy="2978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2" y="1151335"/>
            <a:ext cx="3347439" cy="949779"/>
            <a:chOff x="720724" y="1221920"/>
            <a:chExt cx="3212030" cy="949779"/>
          </a:xfrm>
        </p:grpSpPr>
        <p:sp>
          <p:nvSpPr>
            <p:cNvPr id="272" name="Rounded Rectangle 271"/>
            <p:cNvSpPr/>
            <p:nvPr/>
          </p:nvSpPr>
          <p:spPr>
            <a:xfrm>
              <a:off x="720724" y="1221920"/>
              <a:ext cx="31967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25.2’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848937" y="1635861"/>
              <a:ext cx="208381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5 days</a:t>
              </a:r>
            </a:p>
          </p:txBody>
        </p:sp>
      </p:grpSp>
      <p:grpSp>
        <p:nvGrpSpPr>
          <p:cNvPr id="294" name="Group 293"/>
          <p:cNvGrpSpPr/>
          <p:nvPr/>
        </p:nvGrpSpPr>
        <p:grpSpPr>
          <a:xfrm>
            <a:off x="7780944" y="2168274"/>
            <a:ext cx="3973872"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35.1’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760906" y="1681027"/>
              <a:ext cx="216372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a:t>
              </a:r>
            </a:p>
          </p:txBody>
        </p:sp>
      </p:grpSp>
      <p:grpSp>
        <p:nvGrpSpPr>
          <p:cNvPr id="327" name="Group 326"/>
          <p:cNvGrpSpPr/>
          <p:nvPr/>
        </p:nvGrpSpPr>
        <p:grpSpPr>
          <a:xfrm>
            <a:off x="7631131" y="3187337"/>
            <a:ext cx="3642566"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41.1’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177308" cy="949779"/>
            <a:chOff x="461644" y="2806880"/>
            <a:chExt cx="2685415"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13.1’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470660" y="3193780"/>
              <a:ext cx="156902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 over the next 5 days </a:t>
              </a:r>
            </a:p>
          </p:txBody>
        </p:sp>
      </p:grpSp>
      <p:grpSp>
        <p:nvGrpSpPr>
          <p:cNvPr id="366" name="Group 365"/>
          <p:cNvGrpSpPr/>
          <p:nvPr/>
        </p:nvGrpSpPr>
        <p:grpSpPr>
          <a:xfrm>
            <a:off x="707826" y="5296451"/>
            <a:ext cx="3700514" cy="949779"/>
            <a:chOff x="461644" y="2806880"/>
            <a:chExt cx="284503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34.8’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359444" y="3288254"/>
              <a:ext cx="194723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and remaining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Crest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881649" y="3623241"/>
            <a:ext cx="243614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15327" y="1629729"/>
            <a:ext cx="242272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5 days</a:t>
            </a:r>
          </a:p>
        </p:txBody>
      </p:sp>
      <p:sp>
        <p:nvSpPr>
          <p:cNvPr id="16" name="Rectangle 15">
            <a:extLst>
              <a:ext uri="{FF2B5EF4-FFF2-40B4-BE49-F238E27FC236}">
                <a16:creationId xmlns:a16="http://schemas.microsoft.com/office/drawing/2014/main" id="{37DCCFBF-C149-49B7-8D9A-159BC6788C3D}"/>
              </a:ext>
            </a:extLst>
          </p:cNvPr>
          <p:cNvSpPr/>
          <p:nvPr/>
        </p:nvSpPr>
        <p:spPr>
          <a:xfrm>
            <a:off x="8718947" y="2447472"/>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sp>
        <p:nvSpPr>
          <p:cNvPr id="18" name="Rectangle 17">
            <a:extLst>
              <a:ext uri="{FF2B5EF4-FFF2-40B4-BE49-F238E27FC236}">
                <a16:creationId xmlns:a16="http://schemas.microsoft.com/office/drawing/2014/main" id="{F95B5EAD-E60C-4890-99E0-43EB2D0B08E0}"/>
              </a:ext>
            </a:extLst>
          </p:cNvPr>
          <p:cNvSpPr/>
          <p:nvPr/>
        </p:nvSpPr>
        <p:spPr>
          <a:xfrm>
            <a:off x="8550657" y="3474353"/>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51" name="Rectangle 150">
            <a:extLst>
              <a:ext uri="{FF2B5EF4-FFF2-40B4-BE49-F238E27FC236}">
                <a16:creationId xmlns:a16="http://schemas.microsoft.com/office/drawing/2014/main" id="{F95B5EAD-E60C-4890-99E0-43EB2D0B08E0}"/>
              </a:ext>
            </a:extLst>
          </p:cNvPr>
          <p:cNvSpPr/>
          <p:nvPr/>
        </p:nvSpPr>
        <p:spPr>
          <a:xfrm>
            <a:off x="8364182" y="4499246"/>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2" name="Rectangle 11"/>
          <p:cNvSpPr/>
          <p:nvPr/>
        </p:nvSpPr>
        <p:spPr>
          <a:xfrm>
            <a:off x="1432709" y="4477943"/>
            <a:ext cx="697627" cy="276999"/>
          </a:xfrm>
          <a:prstGeom prst="rect">
            <a:avLst/>
          </a:prstGeom>
        </p:spPr>
        <p:txBody>
          <a:bodyPr wrap="none">
            <a:spAutoFit/>
          </a:bodyPr>
          <a:lstStyle/>
          <a:p>
            <a:pPr lvl="0"/>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endParaRPr lang="en-US" dirty="0">
              <a:solidFill>
                <a:srgbClr val="FFC000"/>
              </a:solidFill>
            </a:endParaRPr>
          </a:p>
        </p:txBody>
      </p:sp>
      <p:sp>
        <p:nvSpPr>
          <p:cNvPr id="179" name="Rectangle 178">
            <a:extLst>
              <a:ext uri="{FF2B5EF4-FFF2-40B4-BE49-F238E27FC236}">
                <a16:creationId xmlns:a16="http://schemas.microsoft.com/office/drawing/2014/main" id="{55231EF2-EC96-4A76-9F81-902AA179A553}"/>
              </a:ext>
            </a:extLst>
          </p:cNvPr>
          <p:cNvSpPr/>
          <p:nvPr/>
        </p:nvSpPr>
        <p:spPr>
          <a:xfrm>
            <a:off x="1656628" y="5578123"/>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pic>
        <p:nvPicPr>
          <p:cNvPr id="153" name="Picture 152">
            <a:extLst>
              <a:ext uri="{FF2B5EF4-FFF2-40B4-BE49-F238E27FC236}">
                <a16:creationId xmlns:a16="http://schemas.microsoft.com/office/drawing/2014/main" id="{0D01F3C3-0D7C-40B1-9F11-B67FAED160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6797" y="164419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154">
            <a:extLst>
              <a:ext uri="{FF2B5EF4-FFF2-40B4-BE49-F238E27FC236}">
                <a16:creationId xmlns:a16="http://schemas.microsoft.com/office/drawing/2014/main" id="{11347B07-B3A9-4169-B078-83C0A63E8F9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11241" y="262238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156">
            <a:extLst>
              <a:ext uri="{FF2B5EF4-FFF2-40B4-BE49-F238E27FC236}">
                <a16:creationId xmlns:a16="http://schemas.microsoft.com/office/drawing/2014/main" id="{CFEDD244-F90A-4DD8-9121-3F860D9F2F2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3204" y="364659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1" name="Picture 160">
            <a:extLst>
              <a:ext uri="{FF2B5EF4-FFF2-40B4-BE49-F238E27FC236}">
                <a16:creationId xmlns:a16="http://schemas.microsoft.com/office/drawing/2014/main" id="{E37CE961-A66D-45CD-85EF-413EE2FCCBB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99783" y="370438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157">
            <a:extLst>
              <a:ext uri="{FF2B5EF4-FFF2-40B4-BE49-F238E27FC236}">
                <a16:creationId xmlns:a16="http://schemas.microsoft.com/office/drawing/2014/main" id="{2F4FA61E-A0A6-400D-8747-5DE2F59155B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8155" y="473832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2" name="Picture 171">
            <a:extLst>
              <a:ext uri="{FF2B5EF4-FFF2-40B4-BE49-F238E27FC236}">
                <a16:creationId xmlns:a16="http://schemas.microsoft.com/office/drawing/2014/main" id="{37014314-4F38-4EFA-85A6-105C723561C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65091" y="474397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148">
            <a:extLst>
              <a:ext uri="{FF2B5EF4-FFF2-40B4-BE49-F238E27FC236}">
                <a16:creationId xmlns:a16="http://schemas.microsoft.com/office/drawing/2014/main" id="{55040BDD-42EE-4D07-A74B-6507473A095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6524" y="5822397"/>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 name="Picture 153">
            <a:extLst>
              <a:ext uri="{FF2B5EF4-FFF2-40B4-BE49-F238E27FC236}">
                <a16:creationId xmlns:a16="http://schemas.microsoft.com/office/drawing/2014/main" id="{A7E69245-A317-4B5D-A840-C3C85638287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44640" y="575786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0" name="Picture 159">
            <a:extLst>
              <a:ext uri="{FF2B5EF4-FFF2-40B4-BE49-F238E27FC236}">
                <a16:creationId xmlns:a16="http://schemas.microsoft.com/office/drawing/2014/main" id="{6CA33E93-954C-4C2C-847C-DA4065E1CCA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74814" y="167308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2" name="Picture 161">
            <a:extLst>
              <a:ext uri="{FF2B5EF4-FFF2-40B4-BE49-F238E27FC236}">
                <a16:creationId xmlns:a16="http://schemas.microsoft.com/office/drawing/2014/main" id="{E182524A-D7CB-44B3-8A57-8CD98556C8F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30149" y="269546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13332</TotalTime>
  <Words>426</Words>
  <Application>Microsoft Office PowerPoint</Application>
  <PresentationFormat>Widescreen</PresentationFormat>
  <Paragraphs>73</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636</cp:revision>
  <cp:lastPrinted>2019-06-25T17:36:27Z</cp:lastPrinted>
  <dcterms:created xsi:type="dcterms:W3CDTF">2019-02-26T19:21:25Z</dcterms:created>
  <dcterms:modified xsi:type="dcterms:W3CDTF">2022-03-30T15:50:21Z</dcterms:modified>
</cp:coreProperties>
</file>